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308" r:id="rId4"/>
    <p:sldId id="309" r:id="rId5"/>
    <p:sldId id="322" r:id="rId6"/>
    <p:sldId id="323" r:id="rId7"/>
    <p:sldId id="317" r:id="rId8"/>
    <p:sldId id="318" r:id="rId9"/>
    <p:sldId id="324" r:id="rId10"/>
    <p:sldId id="321" r:id="rId11"/>
    <p:sldId id="312" r:id="rId12"/>
    <p:sldId id="325" r:id="rId13"/>
    <p:sldId id="316" r:id="rId14"/>
    <p:sldId id="326" r:id="rId15"/>
    <p:sldId id="311" r:id="rId16"/>
  </p:sldIdLst>
  <p:sldSz cx="13004800" cy="97536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Östman" initials="MÖ" lastIdx="3" clrIdx="0">
    <p:extLst>
      <p:ext uri="{19B8F6BF-5375-455C-9EA6-DF929625EA0E}">
        <p15:presenceInfo xmlns:p15="http://schemas.microsoft.com/office/powerpoint/2012/main" userId="S::michael.ostman@ekorosk.fi::dca11ab2-0e0a-40e8-9b4d-1de5173e10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FE5"/>
    <a:srgbClr val="0063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12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1625600" y="1596248"/>
            <a:ext cx="9753600" cy="3395701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25600" y="5122898"/>
            <a:ext cx="9753600" cy="23548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0" algn="ctr">
              <a:buSzTx/>
              <a:buFontTx/>
              <a:buNone/>
              <a:defRPr sz="2500"/>
            </a:lvl2pPr>
            <a:lvl3pPr marL="0" indent="0" algn="ctr">
              <a:buSzTx/>
              <a:buFontTx/>
              <a:buNone/>
              <a:defRPr sz="2500"/>
            </a:lvl3pPr>
            <a:lvl4pPr marL="0" indent="0" algn="ctr">
              <a:buSzTx/>
              <a:buFontTx/>
              <a:buNone/>
              <a:defRPr sz="2500"/>
            </a:lvl4pPr>
            <a:lvl5pPr marL="0" indent="0" algn="ctr">
              <a:buSzTx/>
              <a:buFontTx/>
              <a:buNone/>
              <a:defRPr sz="25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3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tsikkoteksti"/>
          <p:cNvSpPr txBox="1">
            <a:spLocks noGrp="1"/>
          </p:cNvSpPr>
          <p:nvPr>
            <p:ph type="title"/>
          </p:nvPr>
        </p:nvSpPr>
        <p:spPr>
          <a:xfrm>
            <a:off x="9306559" y="519288"/>
            <a:ext cx="2804162" cy="82657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02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94080" y="519288"/>
            <a:ext cx="8249920" cy="826572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0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21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teksti"/>
          <p:cNvSpPr txBox="1">
            <a:spLocks noGrp="1"/>
          </p:cNvSpPr>
          <p:nvPr>
            <p:ph type="title"/>
          </p:nvPr>
        </p:nvSpPr>
        <p:spPr>
          <a:xfrm>
            <a:off x="887306" y="2431626"/>
            <a:ext cx="11216642" cy="4057229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Otsikkoteksti</a:t>
            </a:r>
          </a:p>
        </p:txBody>
      </p:sp>
      <p:sp>
        <p:nvSpPr>
          <p:cNvPr id="3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87306" y="6527237"/>
            <a:ext cx="11216642" cy="2133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tsikkoteksti"/>
          <p:cNvSpPr txBox="1">
            <a:spLocks noGrp="1"/>
          </p:cNvSpPr>
          <p:nvPr>
            <p:ph type="title"/>
          </p:nvPr>
        </p:nvSpPr>
        <p:spPr>
          <a:xfrm>
            <a:off x="895774" y="519290"/>
            <a:ext cx="11216641" cy="188524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95774" y="2390987"/>
            <a:ext cx="5501641" cy="11717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500" b="1"/>
            </a:lvl1pPr>
            <a:lvl2pPr marL="0" indent="0">
              <a:buSzTx/>
              <a:buFontTx/>
              <a:buNone/>
              <a:defRPr sz="2500" b="1"/>
            </a:lvl2pPr>
            <a:lvl3pPr marL="0" indent="0">
              <a:buSzTx/>
              <a:buFontTx/>
              <a:buNone/>
              <a:defRPr sz="2500" b="1"/>
            </a:lvl3pPr>
            <a:lvl4pPr marL="0" indent="0">
              <a:buSzTx/>
              <a:buFontTx/>
              <a:buNone/>
              <a:defRPr sz="2500" b="1"/>
            </a:lvl4pPr>
            <a:lvl5pPr marL="0" indent="0">
              <a:buSzTx/>
              <a:buFontTx/>
              <a:buNone/>
              <a:defRPr sz="25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583680" y="2390986"/>
            <a:ext cx="5528736" cy="1171789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tsikkoteksti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t>Otsikkoteksti</a:t>
            </a:r>
          </a:p>
        </p:txBody>
      </p:sp>
      <p:sp>
        <p:nvSpPr>
          <p:cNvPr id="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3585" indent="-285890">
              <a:defRPr sz="3400"/>
            </a:lvl2pPr>
            <a:lvl3pPr marL="1307023" indent="-331632">
              <a:defRPr sz="3400"/>
            </a:lvl3pPr>
            <a:lvl4pPr marL="1857886" indent="-394800">
              <a:defRPr sz="3400"/>
            </a:lvl4pPr>
            <a:lvl5pPr marL="2345582" indent="-394801">
              <a:defRPr sz="3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895774" y="2926078"/>
            <a:ext cx="4194386" cy="542092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tsikkoteksti"/>
          <p:cNvSpPr txBox="1"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r>
              <a:t>Otsikkoteksti</a:t>
            </a:r>
          </a:p>
        </p:txBody>
      </p:sp>
      <p:sp>
        <p:nvSpPr>
          <p:cNvPr id="83" name="Platshållare för bild 2"/>
          <p:cNvSpPr>
            <a:spLocks noGrp="1"/>
          </p:cNvSpPr>
          <p:nvPr>
            <p:ph type="pic" sz="half" idx="13"/>
          </p:nvPr>
        </p:nvSpPr>
        <p:spPr>
          <a:xfrm>
            <a:off x="5528733" y="1404338"/>
            <a:ext cx="6583682" cy="69313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95774" y="2926078"/>
            <a:ext cx="4194386" cy="54209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0">
              <a:buSzTx/>
              <a:buFontTx/>
              <a:buNone/>
              <a:defRPr sz="1700"/>
            </a:lvl2pPr>
            <a:lvl3pPr marL="0" indent="0">
              <a:buSzTx/>
              <a:buFontTx/>
              <a:buNone/>
              <a:defRPr sz="1700"/>
            </a:lvl3pPr>
            <a:lvl4pPr marL="0" indent="0">
              <a:buSzTx/>
              <a:buFontTx/>
              <a:buNone/>
              <a:defRPr sz="1700"/>
            </a:lvl4pPr>
            <a:lvl5pPr marL="0" indent="0">
              <a:buSzTx/>
              <a:buFontTx/>
              <a:buNone/>
              <a:defRPr sz="1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846741" y="9165168"/>
            <a:ext cx="263981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538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848" marR="0" indent="-24384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0558" marR="0" indent="-282862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12132" marR="0" indent="-336741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35274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22970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810665" marR="0" indent="-372189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98359" marR="0" indent="-372187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786054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273751" marR="0" indent="-372188" algn="l" defTabSz="975389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dobjekt 6" descr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6" y="2467105"/>
            <a:ext cx="11361592" cy="485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Urakka-alueet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Perusajatus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aluejaossa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tässä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kilpailutuksessa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, on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että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jokaista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urakka-aluetta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voisi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hoitaa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yhdellä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ajoneuvolla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kahdessa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vuorossa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Bio-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energiajätteelle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alustava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jako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vittaa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10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urakka-alueeseen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Yhteensä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n, 1,45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miljoonaa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tyhjennystä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per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vuosi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nykyisillä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tyhjennysväleillä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Tiheimmin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asutuissa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alueilla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on n. 200 000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tyhjennystä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per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vuosi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,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pienimmissä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alueilla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yli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100 000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tyhjennystä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per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vuosi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Yksi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yritys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voi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antaa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tarjousta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yhdestä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tai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useammasta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urakkaalueesta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Kilpailutuksessa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yksi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yritys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voi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voittaa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maksimissa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5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urakka-aluetta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Upphandlingsområden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Grundtanken i indelningen av områden i denna upphandling, är att varje upphandlingsområde kunde skötas med ett fordon som kör i två skift.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För bio- och energiavfallet tyder den preliminära indelningen på 10 upphandlingsområden.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Totalt ca 1,45 miljoner tömningar per år med nuvarande tömningsintervall.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I de tätast befolkade områdena är det ca 200 000 tömningar per år, i de mindre områdena över 100 000 tömningar per år.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Ett företag kan ge anbud på ett eller flera upphandlingsområden.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I upphandlingen kan ett företag vinna maximalt 5 upphandlingsområden.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91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Urakka-alueiden</a:t>
            </a: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alustava</a:t>
            </a: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 jako bio- ja </a:t>
            </a: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energiajätteelle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Preliminär indelning av upphandlingsområden för bio- och energiavfall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A165DA-4D58-47F3-B0A5-AFACF3C8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9" y="8600115"/>
            <a:ext cx="2108199" cy="57775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5BFD9BF-3B7C-FE96-9060-13226FC7E9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41" b="9727"/>
          <a:stretch/>
        </p:blipFill>
        <p:spPr>
          <a:xfrm>
            <a:off x="3017959" y="1576784"/>
            <a:ext cx="7057533" cy="76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414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AFB9192-91E2-43C2-946F-20C687E4E422}"/>
              </a:ext>
            </a:extLst>
          </p:cNvPr>
          <p:cNvSpPr txBox="1"/>
          <p:nvPr/>
        </p:nvSpPr>
        <p:spPr>
          <a:xfrm>
            <a:off x="811621" y="3722637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NÅGRA DETALJER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50696B-30CA-4F76-ABF4-353C3D2495AA}"/>
              </a:ext>
            </a:extLst>
          </p:cNvPr>
          <p:cNvSpPr txBox="1"/>
          <p:nvPr/>
        </p:nvSpPr>
        <p:spPr>
          <a:xfrm>
            <a:off x="811621" y="4492079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SE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POIMINTOJA </a:t>
            </a:r>
            <a:endParaRPr lang="sv-FI" sz="44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100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Poimintoja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Vastaanottoterminaali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jätekeskus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Pietarsaaressa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Siirtokuormaus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kielletty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Sanktiojärjestelmä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Lisätöiden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tarkentaminen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Kuljetuskalusto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pitää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täytää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Euro 6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vaatimukset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Kalusto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kaksi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- tai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useampi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lokero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Kalusto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teipataan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Ajonohjausjärjestelmä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todennäköisesti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Vingo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sähköinen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punnitusjärjestelmä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mScales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Tarjous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tehty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nykyisistä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energia-astioista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Sopimusten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pituus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alustavasti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3,5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vuotta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+ 0-24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kk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Några detaljer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Mottagningstermial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avfallscentralen i Jakobstad.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Omlastning inte tillåtet.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Sanktionssystem.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Specifiering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av tilläggsarbeten.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Fordonen behöver uppfylla Euro 6 krav.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Fordon två- eller flerfack.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Fordon tejpas.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Ruttstyrningssystem sannolikt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Vingo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och elektroniskt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vågstystem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mScales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Erbjudande getts för befintliga energikärl.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Avtalstid preliminärt 3,5 år + 0-24 månader.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61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AFB9192-91E2-43C2-946F-20C687E4E422}"/>
              </a:ext>
            </a:extLst>
          </p:cNvPr>
          <p:cNvSpPr txBox="1"/>
          <p:nvPr/>
        </p:nvSpPr>
        <p:spPr>
          <a:xfrm>
            <a:off x="811621" y="3722637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OFFERTER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50696B-30CA-4F76-ABF4-353C3D2495AA}"/>
              </a:ext>
            </a:extLst>
          </p:cNvPr>
          <p:cNvSpPr txBox="1"/>
          <p:nvPr/>
        </p:nvSpPr>
        <p:spPr>
          <a:xfrm>
            <a:off x="811621" y="4492079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SE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TARJOUKSET</a:t>
            </a:r>
            <a:endParaRPr lang="sv-FI" sz="44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857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Tarjoukset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Tarjoukset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jätetään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sähköisesti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www.tarjouspalvelu.fi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yksikköhintoina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Vaaditut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selvitykset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pyydetään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voittajilta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jälkeenpäin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Tarjoajan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pois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sulkeminen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on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mahdollista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vielä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tarjousajan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umpeuduttua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 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Tarjousten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vertailu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ainoastaan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hinnan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perusteella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,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laatu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varmistetaan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vaatimuksilla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Offerter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Anbuden lämnas in elektroniskt på www.tarjouspalvelu.fi med enhetspris.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Nödvändiga utredningar begärs in av vinnarna i efterhand. Det är möjligt att utesluta anbudsgivare också efter att anbudstiden gått ut.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Offertjämförelsen baserar sig enbart på pris, kvaliteten säkerställs via kravnivån.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610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AFB9192-91E2-43C2-946F-20C687E4E422}"/>
              </a:ext>
            </a:extLst>
          </p:cNvPr>
          <p:cNvSpPr txBox="1"/>
          <p:nvPr/>
        </p:nvSpPr>
        <p:spPr>
          <a:xfrm>
            <a:off x="811621" y="3722637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MARKNADSDIALOG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50696B-30CA-4F76-ABF4-353C3D2495AA}"/>
              </a:ext>
            </a:extLst>
          </p:cNvPr>
          <p:cNvSpPr txBox="1"/>
          <p:nvPr/>
        </p:nvSpPr>
        <p:spPr>
          <a:xfrm>
            <a:off x="811621" y="4492079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MARKKINAVUOROPUHELU</a:t>
            </a:r>
          </a:p>
        </p:txBody>
      </p:sp>
    </p:spTree>
    <p:extLst>
      <p:ext uri="{BB962C8B-B14F-4D97-AF65-F5344CB8AC3E}">
        <p14:creationId xmlns:p14="http://schemas.microsoft.com/office/powerpoint/2010/main" val="21026759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Ohjelma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14:00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Tervetulosanat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jätteenkuljetusten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hankinta, TJ Michael Östman, Ab Ekorosk Oy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14:30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Kysymyksiä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keskustelua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15:00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Tilaisuus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päättyy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Program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14:00 Välkomsthälsning och upphandling av avfallstransporter, VD Michael Östman, Ab Ekorosk Oy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14:30 Frågor och diskussion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15:00 Tillfället avslutas</a:t>
            </a:r>
          </a:p>
        </p:txBody>
      </p:sp>
    </p:spTree>
    <p:extLst>
      <p:ext uri="{BB962C8B-B14F-4D97-AF65-F5344CB8AC3E}">
        <p14:creationId xmlns:p14="http://schemas.microsoft.com/office/powerpoint/2010/main" val="13974302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Markkinavuoropuhelun</a:t>
            </a: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tavoite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Kertoa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Ekoroskin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suunnitelmista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ajatuksista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kuljetusten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järjestämisessä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Käydä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keskustelua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kuunnella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urakoitsijoiden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näkemyksiä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Löytää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parhaat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ratkaisut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kuljetusten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järjestämisessä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Tehdä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muutos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mahdollisimman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sujuvaksi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hyväksi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asukkaiden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näkökulmasta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Målsättningar för marknadsdialogen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Berätta om Ekorosks planer och tankar kring anordnandet av transporterna.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Föra en dialog och lyssna på entreprenörernas åsikter.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Hitta de bästa lösningarna för hur transporterna ska ordnas.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Göra övergången så smidig och bra som möjligt ur invånarnas synvinkel.</a:t>
            </a:r>
          </a:p>
        </p:txBody>
      </p:sp>
    </p:spTree>
    <p:extLst>
      <p:ext uri="{BB962C8B-B14F-4D97-AF65-F5344CB8AC3E}">
        <p14:creationId xmlns:p14="http://schemas.microsoft.com/office/powerpoint/2010/main" val="35505599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AFB9192-91E2-43C2-946F-20C687E4E422}"/>
              </a:ext>
            </a:extLst>
          </p:cNvPr>
          <p:cNvSpPr txBox="1"/>
          <p:nvPr/>
        </p:nvSpPr>
        <p:spPr>
          <a:xfrm>
            <a:off x="811621" y="3722637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SE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BIO- OCH ENERGIAVFALL</a:t>
            </a:r>
            <a:endParaRPr lang="sv-FI" sz="44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50696B-30CA-4F76-ABF4-353C3D2495AA}"/>
              </a:ext>
            </a:extLst>
          </p:cNvPr>
          <p:cNvSpPr txBox="1"/>
          <p:nvPr/>
        </p:nvSpPr>
        <p:spPr>
          <a:xfrm>
            <a:off x="811621" y="4492079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BIO- JA ENERGIAJÄTE</a:t>
            </a:r>
          </a:p>
        </p:txBody>
      </p:sp>
    </p:spTree>
    <p:extLst>
      <p:ext uri="{BB962C8B-B14F-4D97-AF65-F5344CB8AC3E}">
        <p14:creationId xmlns:p14="http://schemas.microsoft.com/office/powerpoint/2010/main" val="947754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Sisältö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Koskee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bio-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energiajätteen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tyhjennystä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kuljetusta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asuinkiinteistöiltä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kuntien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hallinto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ja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palvelutoiminnasta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Alue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kattaa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10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kuntaa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Perustuu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jätelakiin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19.7.2021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sekä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Pohjanmaan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jätelautakunnan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päätökseen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9.5.2022.</a:t>
            </a: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Innehåll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Gäller tömning och transport av bio- och energiavfall från bostadsfastigheter och kommunernas förvaltning och service.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Området täcker 10 kommuner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Baserar sig på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avfallslagen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19.7.2021 samt Österbottens avfallsnämnds beslut 9.5.2022.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3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AFB9192-91E2-43C2-946F-20C687E4E422}"/>
              </a:ext>
            </a:extLst>
          </p:cNvPr>
          <p:cNvSpPr txBox="1"/>
          <p:nvPr/>
        </p:nvSpPr>
        <p:spPr>
          <a:xfrm>
            <a:off x="811621" y="3722637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TIDTABELL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50696B-30CA-4F76-ABF4-353C3D2495AA}"/>
              </a:ext>
            </a:extLst>
          </p:cNvPr>
          <p:cNvSpPr txBox="1"/>
          <p:nvPr/>
        </p:nvSpPr>
        <p:spPr>
          <a:xfrm>
            <a:off x="811621" y="4492079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AIKATAULU</a:t>
            </a:r>
          </a:p>
        </p:txBody>
      </p:sp>
    </p:spTree>
    <p:extLst>
      <p:ext uri="{BB962C8B-B14F-4D97-AF65-F5344CB8AC3E}">
        <p14:creationId xmlns:p14="http://schemas.microsoft.com/office/powerpoint/2010/main" val="2687941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B0E83B00-7784-4F0E-964E-772AA784106C}"/>
              </a:ext>
            </a:extLst>
          </p:cNvPr>
          <p:cNvSpPr txBox="1">
            <a:spLocks/>
          </p:cNvSpPr>
          <p:nvPr/>
        </p:nvSpPr>
        <p:spPr>
          <a:xfrm>
            <a:off x="6781802" y="846667"/>
            <a:ext cx="5486398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Alustava</a:t>
            </a: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b="1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aikataulu</a:t>
            </a:r>
            <a:endParaRPr lang="sv-FI" sz="1600" b="1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11.4.2024        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Markkinavuoropuhelu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Huhtikuu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2024 Hankinta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julkistetaan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Hilmassa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Kesäkuu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2024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Hankintapäätös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20.7.2025        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Urakat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alkavat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19.7.2025        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Nykyinen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biöjäteurakka</a:t>
            </a: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 </a:t>
            </a:r>
            <a:r>
              <a:rPr lang="sv-FI" sz="1600" dirty="0" err="1">
                <a:solidFill>
                  <a:srgbClr val="00634E"/>
                </a:solidFill>
                <a:latin typeface="Century Gothic" panose="020B0502020202020204" pitchFamily="34" charset="0"/>
              </a:rPr>
              <a:t>päättyy</a:t>
            </a: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E3BCF32-E85A-42B3-B2ED-6B3F1401E4B8}"/>
              </a:ext>
            </a:extLst>
          </p:cNvPr>
          <p:cNvSpPr txBox="1">
            <a:spLocks/>
          </p:cNvSpPr>
          <p:nvPr/>
        </p:nvSpPr>
        <p:spPr>
          <a:xfrm>
            <a:off x="677333" y="846667"/>
            <a:ext cx="5545667" cy="7806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Preliminär tidsplan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11.4.2024   Marknadsdialog.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April 2024  Upphandlingen publiceras på Hilma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Maj 2024   Upphandlingsbeslut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20.7.2025   Entreprenaderna börjar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v-FI" sz="1600" dirty="0">
                <a:solidFill>
                  <a:srgbClr val="00634E"/>
                </a:solidFill>
                <a:latin typeface="Century Gothic" panose="020B0502020202020204" pitchFamily="34" charset="0"/>
              </a:rPr>
              <a:t>19.7.2025   Nuvarande bioavfallsentreprenad slutar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sv-FI" sz="1600" dirty="0">
              <a:solidFill>
                <a:srgbClr val="00634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656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5124BA84-123A-4B24-8A73-21F7A065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16"/>
          <a:stretch/>
        </p:blipFill>
        <p:spPr>
          <a:xfrm>
            <a:off x="0" y="0"/>
            <a:ext cx="13004800" cy="398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Ekorosk-PP-pohja-072018-v3-tumma-1.jpg" descr="Ekorosk-PP-pohja-072018-v3-tumma-1.jpg">
            <a:extLst>
              <a:ext uri="{FF2B5EF4-FFF2-40B4-BE49-F238E27FC236}">
                <a16:creationId xmlns:a16="http://schemas.microsoft.com/office/drawing/2014/main" id="{778E3E93-D52C-4D6A-873E-62DB4778F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95916"/>
          <a:stretch/>
        </p:blipFill>
        <p:spPr>
          <a:xfrm>
            <a:off x="0" y="9355304"/>
            <a:ext cx="13008189" cy="39829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AFB9192-91E2-43C2-946F-20C687E4E422}"/>
              </a:ext>
            </a:extLst>
          </p:cNvPr>
          <p:cNvSpPr txBox="1"/>
          <p:nvPr/>
        </p:nvSpPr>
        <p:spPr>
          <a:xfrm>
            <a:off x="811621" y="3722637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UPPHANDLINGSOMRÅDEN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50696B-30CA-4F76-ABF4-353C3D2495AA}"/>
              </a:ext>
            </a:extLst>
          </p:cNvPr>
          <p:cNvSpPr txBox="1"/>
          <p:nvPr/>
        </p:nvSpPr>
        <p:spPr>
          <a:xfrm>
            <a:off x="811621" y="4492079"/>
            <a:ext cx="1153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</a:pPr>
            <a:r>
              <a:rPr lang="sv-FI" sz="4400" b="1" dirty="0">
                <a:solidFill>
                  <a:srgbClr val="00634E"/>
                </a:solidFill>
                <a:latin typeface="Century Gothic" panose="020B0502020202020204" pitchFamily="34" charset="0"/>
              </a:rPr>
              <a:t>URAKKA-ALUEET</a:t>
            </a:r>
          </a:p>
        </p:txBody>
      </p:sp>
    </p:spTree>
    <p:extLst>
      <p:ext uri="{BB962C8B-B14F-4D97-AF65-F5344CB8AC3E}">
        <p14:creationId xmlns:p14="http://schemas.microsoft.com/office/powerpoint/2010/main" val="2304318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612</Words>
  <Application>Microsoft Office PowerPoint</Application>
  <PresentationFormat>Anpassad</PresentationFormat>
  <Paragraphs>176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Helvetica Neue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Michael Östman</dc:creator>
  <cp:lastModifiedBy>Michael Östman</cp:lastModifiedBy>
  <cp:revision>193</cp:revision>
  <cp:lastPrinted>2024-04-11T09:46:37Z</cp:lastPrinted>
  <dcterms:modified xsi:type="dcterms:W3CDTF">2024-04-11T10:00:20Z</dcterms:modified>
</cp:coreProperties>
</file>